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8" r:id="rId3"/>
    <p:sldId id="262" r:id="rId4"/>
    <p:sldId id="270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FF7F5BE-8566-44BF-8B84-F08E80327E96}">
          <p14:sldIdLst>
            <p14:sldId id="257"/>
          </p14:sldIdLst>
        </p14:section>
        <p14:section name="Presentation" id="{9FFB21CC-3FF2-4918-B5AA-E489AEB6BC00}">
          <p14:sldIdLst>
            <p14:sldId id="268"/>
            <p14:sldId id="262"/>
            <p14:sldId id="270"/>
            <p14:sldId id="263"/>
            <p14:sldId id="264"/>
          </p14:sldIdLst>
        </p14:section>
        <p14:section name="Ending" id="{3E94C2B0-AE81-4CB7-A819-E8AA31C500A7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EBD9"/>
    <a:srgbClr val="5F0000"/>
    <a:srgbClr val="FDE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-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E4F68-122B-4A91-9B0C-95EA4A32A7F6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34AB2-D5C3-479C-B668-5AA06F478A8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304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34AB2-D5C3-479C-B668-5AA06F478A89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623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35894-AA98-BFAE-CF69-AF093DD07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589F01-784D-99E3-14C6-E14627A7B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462888-9B14-3599-F3DF-75D9C884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B67357-A275-E760-C131-9106B1B7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96FCA6-C9F8-136B-AB7C-33FC3D7D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920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80F51-2D47-FA45-30FC-F9B56DEA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F1555C9-E4D8-FA27-9869-B10D92A14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47B17E-39CD-FD3D-CEC0-9273C91E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6740A-A12D-5403-5EFD-A69E15FC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7C868E-CC42-1B26-5E14-7ACCB1D9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06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C300E4-E16A-0E52-BBF1-AD68C3CE8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F1B876-3177-F0C6-8289-E3590F6B5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CE5FC3-EA4F-C897-81E1-075B4DE5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BFBD77-46DB-7A12-786B-2DA2A1B0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2DC1C0-A3CE-4711-50B9-6DB6D189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667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907F2-2B71-C7B6-2B9D-DCBA896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8231F7-8E53-78C9-D0E4-FCA3865E1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99EE84-711E-3AA7-2A60-58B52C93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E2B6B-F800-15E3-2732-F7EE4E88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FA103F-4B19-1950-B542-A09D06F5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385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6EB478-9F6D-056D-3620-9104B6027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32F795-1337-AFFB-D8FC-78928987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07BB38-0C2F-A09E-7DA0-384DEC8A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444D9E-117C-45DA-71F9-622FEA07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D7BF78-2420-8795-6A3E-42A7B239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651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88B536-FB05-3D25-75A3-56674AB4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65FF48-5705-9223-03FA-EEDE9E1D7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F660BB0-8B3C-E36F-EFC2-851C09AF4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808FAB8-AF4D-5C1D-1C2B-C195349A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77F8310-6A1E-7A1D-4006-B89463C0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CAEFBA-3899-F42E-22D6-05FD23B8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252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8BFF84-1A21-CEA4-93F8-181B1CDE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29523E-057E-97CE-1050-D2936758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960318-9566-2273-8AAB-DFB321FD8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6564ABA-3BA2-D067-FFBD-1882DFC2E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50AADA6-81A4-73C8-8F32-A56568482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78799B-3575-A4AC-D106-FFAA964F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D7A41AF-46FF-EFCC-AFCB-D8A56CBC1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EE60563-B8BB-28DC-90AF-F08207FF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020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02DA5B-40C1-F795-FDAC-1A7E5B6C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BCA62A0-4EE7-274C-ED63-5C772C47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BC9C10-C501-9137-A3C1-75854468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EEE174-0D0F-3357-EDB9-6B1D6602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1463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1CEB03-494B-4E33-F72A-FB92CD49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8B04CC4-6526-4D38-9FB8-689937A8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B94953-C408-FA44-9AE3-1F443716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814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367DE8-3DA3-F4CB-48BC-AEB62205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83F484-CF5E-88E0-B005-BED2C5A1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CF05D3-344E-5C61-59DC-6908A8975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9C5104-A307-D8D1-83D5-D3FDE9746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C0CFEF-CA3E-F7B7-7BA0-ACE7281E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4DDD53-CBA4-2EE9-2064-3CCC4CF4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813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16B24B-5D10-D923-98A8-F95A0006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8F89A16-3465-2439-735C-6613F33DD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D69008-C3E4-30D6-7CB6-C2A4F82B8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94704D-D5C5-144E-F2B6-9C49289F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1D72BBA-DCEA-3BF2-C629-2125F5FD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17A841-D76E-8D7D-11C6-E3F4126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835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389B6E0-D2D4-4127-538C-9B38EE8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64684F-36A3-A83D-CCE8-7842174CA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18A3AE-5EAA-C071-805C-D1FB36DEF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7828C-8644-4F5B-B268-453D661F6EFB}" type="datetimeFigureOut">
              <a:rPr lang="it-IT" smtClean="0"/>
              <a:t>18/02/2025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31DD95-E013-57F2-EF05-54C2FAD2A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3A3469-5D45-4FDA-2C3C-55287224D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2887B8-452E-4B31-84E4-516F14D5CD4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049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7D461-DEB7-E2E6-58BF-F65D0FE0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D453F3B-07E1-4A91-2E56-2BC3C3382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081" y="324470"/>
            <a:ext cx="3172926" cy="3003754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599DC8BB-7E56-27D1-0573-AC83D0F4F334}"/>
              </a:ext>
            </a:extLst>
          </p:cNvPr>
          <p:cNvGrpSpPr/>
          <p:nvPr/>
        </p:nvGrpSpPr>
        <p:grpSpPr>
          <a:xfrm>
            <a:off x="4439803" y="670733"/>
            <a:ext cx="4995566" cy="1330308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0E9BCF45-3761-AEEC-FF12-5C4CF2A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AE6BA6D-C425-E666-50AC-380D15C4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B9ADF-BA29-A57E-1837-53F5F104D234}"/>
              </a:ext>
            </a:extLst>
          </p:cNvPr>
          <p:cNvSpPr txBox="1"/>
          <p:nvPr/>
        </p:nvSpPr>
        <p:spPr>
          <a:xfrm>
            <a:off x="4408421" y="2369576"/>
            <a:ext cx="7685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An idea of </a:t>
            </a:r>
            <a:r>
              <a:rPr lang="it-IT" sz="28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Leonardo</a:t>
            </a:r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Chistè, </a:t>
            </a:r>
            <a:r>
              <a:rPr lang="it-IT" sz="28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Rayan Alessandro </a:t>
            </a:r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Tekaia, </a:t>
            </a:r>
            <a:r>
              <a:rPr lang="it-IT" sz="28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Alberto</a:t>
            </a:r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Battistini and </a:t>
            </a:r>
            <a:r>
              <a:rPr lang="it-IT" sz="28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Saksham</a:t>
            </a:r>
            <a:r>
              <a:rPr lang="it-IT" sz="28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Bakshi</a:t>
            </a:r>
          </a:p>
        </p:txBody>
      </p:sp>
      <p:pic>
        <p:nvPicPr>
          <p:cNvPr id="4" name="Immagine 3" descr="Immagine che contiene modello, pixel&#10;&#10;Il contenuto generato dall'IA potrebbe non essere corretto.">
            <a:extLst>
              <a:ext uri="{FF2B5EF4-FFF2-40B4-BE49-F238E27FC236}">
                <a16:creationId xmlns:a16="http://schemas.microsoft.com/office/drawing/2014/main" id="{968928C5-CF20-176A-CBC7-1CB364575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" t="5739" r="5631" b="6335"/>
          <a:stretch/>
        </p:blipFill>
        <p:spPr>
          <a:xfrm>
            <a:off x="688255" y="4021393"/>
            <a:ext cx="2271237" cy="226010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57638B-5DB7-AED0-0B76-40D00119A3DC}"/>
              </a:ext>
            </a:extLst>
          </p:cNvPr>
          <p:cNvSpPr txBox="1"/>
          <p:nvPr/>
        </p:nvSpPr>
        <p:spPr>
          <a:xfrm>
            <a:off x="1415847" y="461153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Want to see the full project? Visit the following website or scan the </a:t>
            </a:r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QR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Code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!</a:t>
            </a:r>
          </a:p>
          <a:p>
            <a:pPr algn="ctr"/>
            <a:endParaRPr lang="it-IT" sz="20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  https://github.com/PossumLiarR/Smart-Surveillance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A3A663A-E25F-99DC-E3C9-E827E41A9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8528" y="5150804"/>
            <a:ext cx="483419" cy="4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5067B-147A-959B-BDF2-B19EAEFBF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CAF434D-FC5F-E7BF-0BDA-738D958F8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29A17B44-0E7F-99AA-83D3-6A3741163257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4627801-0AE0-47AD-32A1-B5E431B1B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5CB8F4C-2907-BE34-0B41-48AD93B38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7D56E119-DE7E-E84B-4CCF-85F0AE4AEA39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48162D-F713-8C51-BF6B-8465CB35266C}"/>
              </a:ext>
            </a:extLst>
          </p:cNvPr>
          <p:cNvSpPr txBox="1"/>
          <p:nvPr/>
        </p:nvSpPr>
        <p:spPr>
          <a:xfrm>
            <a:off x="3148183" y="301349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Software Architecture</a:t>
            </a:r>
          </a:p>
        </p:txBody>
      </p:sp>
      <p:grpSp>
        <p:nvGrpSpPr>
          <p:cNvPr id="1107" name="Gruppo 1106">
            <a:extLst>
              <a:ext uri="{FF2B5EF4-FFF2-40B4-BE49-F238E27FC236}">
                <a16:creationId xmlns:a16="http://schemas.microsoft.com/office/drawing/2014/main" id="{1F1610E1-6C4F-106E-F173-7931A3DCC422}"/>
              </a:ext>
            </a:extLst>
          </p:cNvPr>
          <p:cNvGrpSpPr/>
          <p:nvPr/>
        </p:nvGrpSpPr>
        <p:grpSpPr>
          <a:xfrm>
            <a:off x="-213737" y="1164476"/>
            <a:ext cx="12383995" cy="5519852"/>
            <a:chOff x="-147062" y="1154951"/>
            <a:chExt cx="12383995" cy="5519852"/>
          </a:xfrm>
        </p:grpSpPr>
        <p:pic>
          <p:nvPicPr>
            <p:cNvPr id="7" name="Immagine 6" descr="Immagine che contiene schermata, diagramma, cerchio, design&#10;&#10;Il contenuto generato dall'IA potrebbe non essere corretto.">
              <a:extLst>
                <a:ext uri="{FF2B5EF4-FFF2-40B4-BE49-F238E27FC236}">
                  <a16:creationId xmlns:a16="http://schemas.microsoft.com/office/drawing/2014/main" id="{73CA40DA-BF98-EA3A-B7A3-8315CEBF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" t="7951" r="4743" b="7023"/>
            <a:stretch/>
          </p:blipFill>
          <p:spPr>
            <a:xfrm>
              <a:off x="363793" y="1154951"/>
              <a:ext cx="10894142" cy="5519852"/>
            </a:xfrm>
            <a:prstGeom prst="rect">
              <a:avLst/>
            </a:prstGeom>
          </p:spPr>
        </p:pic>
        <p:pic>
          <p:nvPicPr>
            <p:cNvPr id="1077" name="Immagine 1076">
              <a:extLst>
                <a:ext uri="{FF2B5EF4-FFF2-40B4-BE49-F238E27FC236}">
                  <a16:creationId xmlns:a16="http://schemas.microsoft.com/office/drawing/2014/main" id="{3A600ACD-B2BD-868E-9EEF-69C2B5EBE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6172" t="-3878"/>
            <a:stretch/>
          </p:blipFill>
          <p:spPr>
            <a:xfrm rot="2393300">
              <a:off x="9417057" y="4014764"/>
              <a:ext cx="373058" cy="286474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6A63A43-5864-3155-49D1-0AB7BFE86B3C}"/>
                </a:ext>
              </a:extLst>
            </p:cNvPr>
            <p:cNvSpPr txBox="1"/>
            <p:nvPr/>
          </p:nvSpPr>
          <p:spPr>
            <a:xfrm>
              <a:off x="329197" y="3575789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Start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94D06FC-98E3-4DFF-617B-87529550936D}"/>
                </a:ext>
              </a:extLst>
            </p:cNvPr>
            <p:cNvSpPr txBox="1"/>
            <p:nvPr/>
          </p:nvSpPr>
          <p:spPr>
            <a:xfrm>
              <a:off x="1650415" y="3489241"/>
              <a:ext cx="864093" cy="43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Motion Detection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99C9217-1147-2B93-4E80-8605EFF817CD}"/>
                </a:ext>
              </a:extLst>
            </p:cNvPr>
            <p:cNvSpPr txBox="1"/>
            <p:nvPr/>
          </p:nvSpPr>
          <p:spPr>
            <a:xfrm>
              <a:off x="2784949" y="3449243"/>
              <a:ext cx="86409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Motion detected</a:t>
              </a:r>
            </a:p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?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905F8F4-8330-BCD8-E1F9-E9652DFCF2E0}"/>
                </a:ext>
              </a:extLst>
            </p:cNvPr>
            <p:cNvSpPr txBox="1"/>
            <p:nvPr/>
          </p:nvSpPr>
          <p:spPr>
            <a:xfrm>
              <a:off x="2654206" y="4820774"/>
              <a:ext cx="11855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frames_without_motion &gt;=  MOTION_LIMIT?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79BC5288-2216-A87B-33F3-937D02D43BF7}"/>
                </a:ext>
              </a:extLst>
            </p:cNvPr>
            <p:cNvSpPr txBox="1"/>
            <p:nvPr/>
          </p:nvSpPr>
          <p:spPr>
            <a:xfrm>
              <a:off x="2713462" y="6148682"/>
              <a:ext cx="10052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Reset servo configuration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EF698E7-A1B6-4030-F589-D9C7851F3D11}"/>
                </a:ext>
              </a:extLst>
            </p:cNvPr>
            <p:cNvSpPr txBox="1"/>
            <p:nvPr/>
          </p:nvSpPr>
          <p:spPr>
            <a:xfrm>
              <a:off x="3979002" y="3402677"/>
              <a:ext cx="86409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Send direction to MSP432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AEFC7C3C-112D-D6B8-97E7-C98796FE6EAB}"/>
                </a:ext>
              </a:extLst>
            </p:cNvPr>
            <p:cNvSpPr txBox="1"/>
            <p:nvPr/>
          </p:nvSpPr>
          <p:spPr>
            <a:xfrm>
              <a:off x="3838322" y="1964300"/>
              <a:ext cx="1124873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image_counter_to_send &gt;= SEND_IMAGE_MAX</a:t>
              </a:r>
            </a:p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?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70CC3FE2-E103-EED4-F093-8F859C6BE6A5}"/>
                </a:ext>
              </a:extLst>
            </p:cNvPr>
            <p:cNvSpPr txBox="1"/>
            <p:nvPr/>
          </p:nvSpPr>
          <p:spPr>
            <a:xfrm>
              <a:off x="5484065" y="2055131"/>
              <a:ext cx="96705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Send image to Telegram Bot</a:t>
              </a:r>
            </a:p>
          </p:txBody>
        </p:sp>
        <p:pic>
          <p:nvPicPr>
            <p:cNvPr id="31" name="Immagine 30" descr="Immagine che contiene elettronica, Ingegneria elettronica, Componente di circuito, Componente elettrico&#10;&#10;Il contenuto generato dall'IA potrebbe non essere corretto.">
              <a:extLst>
                <a:ext uri="{FF2B5EF4-FFF2-40B4-BE49-F238E27FC236}">
                  <a16:creationId xmlns:a16="http://schemas.microsoft.com/office/drawing/2014/main" id="{24D84951-649A-BED8-C9B3-2DC17B5A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66011" y="1572841"/>
              <a:ext cx="1271708" cy="964580"/>
            </a:xfrm>
            <a:prstGeom prst="rect">
              <a:avLst/>
            </a:prstGeom>
          </p:spPr>
        </p:pic>
        <p:pic>
          <p:nvPicPr>
            <p:cNvPr id="46" name="Immagine 45" descr="Immagine che contiene elettronica, Componente elettrico, Componente di circuito, Ingegneria elettronica&#10;&#10;Il contenuto generato dall'IA potrebbe non essere corretto.">
              <a:extLst>
                <a:ext uri="{FF2B5EF4-FFF2-40B4-BE49-F238E27FC236}">
                  <a16:creationId xmlns:a16="http://schemas.microsoft.com/office/drawing/2014/main" id="{EEDE0BCA-D41A-C3D5-C97C-E4BDFF00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3867" y="1414366"/>
              <a:ext cx="1651924" cy="1101282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FBE40F6B-2862-BFCB-AC31-70E8EF94A8A7}"/>
                </a:ext>
              </a:extLst>
            </p:cNvPr>
            <p:cNvSpPr txBox="1"/>
            <p:nvPr/>
          </p:nvSpPr>
          <p:spPr>
            <a:xfrm>
              <a:off x="9802725" y="2352436"/>
              <a:ext cx="2434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82EBD9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TI</a:t>
              </a:r>
              <a:r>
                <a:rPr lang="it-IT" dirty="0">
                  <a:solidFill>
                    <a:schemeClr val="bg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MSP432</a:t>
              </a: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EB14FB7E-6621-F01F-70B9-B68AB2164560}"/>
                </a:ext>
              </a:extLst>
            </p:cNvPr>
            <p:cNvSpPr txBox="1"/>
            <p:nvPr/>
          </p:nvSpPr>
          <p:spPr>
            <a:xfrm>
              <a:off x="-147062" y="2711298"/>
              <a:ext cx="2434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82EBD9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ESP32</a:t>
              </a:r>
              <a:r>
                <a:rPr lang="it-IT" dirty="0">
                  <a:solidFill>
                    <a:schemeClr val="bg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CAM</a:t>
              </a:r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AD2C5723-26D0-051F-3938-95543B9428FC}"/>
                </a:ext>
              </a:extLst>
            </p:cNvPr>
            <p:cNvSpPr txBox="1"/>
            <p:nvPr/>
          </p:nvSpPr>
          <p:spPr>
            <a:xfrm>
              <a:off x="3126492" y="3407440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Yes</a:t>
              </a:r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85A0289E-772C-4DFE-1442-A840365E2FF3}"/>
                </a:ext>
              </a:extLst>
            </p:cNvPr>
            <p:cNvSpPr txBox="1"/>
            <p:nvPr/>
          </p:nvSpPr>
          <p:spPr>
            <a:xfrm>
              <a:off x="2793625" y="4155492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No</a:t>
              </a:r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1DB9C369-4288-EC23-0190-74BFDF308CD3}"/>
                </a:ext>
              </a:extLst>
            </p:cNvPr>
            <p:cNvSpPr txBox="1"/>
            <p:nvPr/>
          </p:nvSpPr>
          <p:spPr>
            <a:xfrm>
              <a:off x="2834038" y="5832537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Yes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813A48CC-5230-C2D3-BB66-79AAB5DB4E70}"/>
                </a:ext>
              </a:extLst>
            </p:cNvPr>
            <p:cNvSpPr txBox="1"/>
            <p:nvPr/>
          </p:nvSpPr>
          <p:spPr>
            <a:xfrm>
              <a:off x="1734114" y="4887024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No</a:t>
              </a: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6CBB0D5B-238D-1EA7-87AF-87B7A4EA2A46}"/>
                </a:ext>
              </a:extLst>
            </p:cNvPr>
            <p:cNvSpPr txBox="1"/>
            <p:nvPr/>
          </p:nvSpPr>
          <p:spPr>
            <a:xfrm>
              <a:off x="2819701" y="2090826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No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4084FB6E-0743-EA2E-D48C-289D9C3715BE}"/>
                </a:ext>
              </a:extLst>
            </p:cNvPr>
            <p:cNvSpPr txBox="1"/>
            <p:nvPr/>
          </p:nvSpPr>
          <p:spPr>
            <a:xfrm>
              <a:off x="4699420" y="2062248"/>
              <a:ext cx="12549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Yes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00073748-A332-601C-F81A-CF02AF75F9C7}"/>
                </a:ext>
              </a:extLst>
            </p:cNvPr>
            <p:cNvSpPr txBox="1"/>
            <p:nvPr/>
          </p:nvSpPr>
          <p:spPr>
            <a:xfrm>
              <a:off x="4833354" y="3538245"/>
              <a:ext cx="2434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UART</a:t>
              </a: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BD75C49A-D5A5-B904-DD7B-97E952DBCC81}"/>
                </a:ext>
              </a:extLst>
            </p:cNvPr>
            <p:cNvSpPr txBox="1"/>
            <p:nvPr/>
          </p:nvSpPr>
          <p:spPr>
            <a:xfrm>
              <a:off x="7337467" y="3549468"/>
              <a:ext cx="8640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LEFT</a:t>
              </a: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7EBCFA14-975D-2B64-4113-9AA687D2786B}"/>
                </a:ext>
              </a:extLst>
            </p:cNvPr>
            <p:cNvSpPr txBox="1"/>
            <p:nvPr/>
          </p:nvSpPr>
          <p:spPr>
            <a:xfrm>
              <a:off x="8574432" y="3548044"/>
              <a:ext cx="10646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CENTER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481CF66E-96AA-9ADF-F657-70EAF0014340}"/>
                </a:ext>
              </a:extLst>
            </p:cNvPr>
            <p:cNvSpPr txBox="1"/>
            <p:nvPr/>
          </p:nvSpPr>
          <p:spPr>
            <a:xfrm>
              <a:off x="8597107" y="2195876"/>
              <a:ext cx="10646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UP</a:t>
              </a:r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0CADD150-66C8-27FE-CBA1-E501CC3FAEDC}"/>
                </a:ext>
              </a:extLst>
            </p:cNvPr>
            <p:cNvSpPr txBox="1"/>
            <p:nvPr/>
          </p:nvSpPr>
          <p:spPr>
            <a:xfrm>
              <a:off x="8596845" y="4927226"/>
              <a:ext cx="10646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DOWN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4DB61627-678E-A65B-D9E3-8F8E526C7E1B}"/>
                </a:ext>
              </a:extLst>
            </p:cNvPr>
            <p:cNvSpPr txBox="1"/>
            <p:nvPr/>
          </p:nvSpPr>
          <p:spPr>
            <a:xfrm>
              <a:off x="9957370" y="3559719"/>
              <a:ext cx="10646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RIGHT</a:t>
              </a:r>
            </a:p>
          </p:txBody>
        </p:sp>
        <p:sp>
          <p:nvSpPr>
            <p:cNvPr id="1031" name="CasellaDiTesto 1030">
              <a:extLst>
                <a:ext uri="{FF2B5EF4-FFF2-40B4-BE49-F238E27FC236}">
                  <a16:creationId xmlns:a16="http://schemas.microsoft.com/office/drawing/2014/main" id="{DC7E757A-1FD7-5EA0-9417-07C89FE2A8A0}"/>
                </a:ext>
              </a:extLst>
            </p:cNvPr>
            <p:cNvSpPr txBox="1"/>
            <p:nvPr/>
          </p:nvSpPr>
          <p:spPr>
            <a:xfrm>
              <a:off x="8312726" y="3346300"/>
              <a:ext cx="3147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L</a:t>
              </a:r>
            </a:p>
          </p:txBody>
        </p:sp>
        <p:sp>
          <p:nvSpPr>
            <p:cNvPr id="1033" name="CasellaDiTesto 1032">
              <a:extLst>
                <a:ext uri="{FF2B5EF4-FFF2-40B4-BE49-F238E27FC236}">
                  <a16:creationId xmlns:a16="http://schemas.microsoft.com/office/drawing/2014/main" id="{A203A789-DCF3-FE44-F1A9-321450613B54}"/>
                </a:ext>
              </a:extLst>
            </p:cNvPr>
            <p:cNvSpPr txBox="1"/>
            <p:nvPr/>
          </p:nvSpPr>
          <p:spPr>
            <a:xfrm>
              <a:off x="8236093" y="3869861"/>
              <a:ext cx="4754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R,C</a:t>
              </a:r>
            </a:p>
          </p:txBody>
        </p:sp>
        <p:sp>
          <p:nvSpPr>
            <p:cNvPr id="1035" name="CasellaDiTesto 1034">
              <a:extLst>
                <a:ext uri="{FF2B5EF4-FFF2-40B4-BE49-F238E27FC236}">
                  <a16:creationId xmlns:a16="http://schemas.microsoft.com/office/drawing/2014/main" id="{52DD8BA9-C4A7-06BC-66A2-452641761E73}"/>
                </a:ext>
              </a:extLst>
            </p:cNvPr>
            <p:cNvSpPr txBox="1"/>
            <p:nvPr/>
          </p:nvSpPr>
          <p:spPr>
            <a:xfrm>
              <a:off x="9585266" y="3343160"/>
              <a:ext cx="495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L,C</a:t>
              </a:r>
            </a:p>
          </p:txBody>
        </p:sp>
        <p:sp>
          <p:nvSpPr>
            <p:cNvPr id="1037" name="CasellaDiTesto 1036">
              <a:extLst>
                <a:ext uri="{FF2B5EF4-FFF2-40B4-BE49-F238E27FC236}">
                  <a16:creationId xmlns:a16="http://schemas.microsoft.com/office/drawing/2014/main" id="{D75421FD-2D9F-599D-CC60-7EE1F40614F0}"/>
                </a:ext>
              </a:extLst>
            </p:cNvPr>
            <p:cNvSpPr txBox="1"/>
            <p:nvPr/>
          </p:nvSpPr>
          <p:spPr>
            <a:xfrm>
              <a:off x="9684327" y="3811451"/>
              <a:ext cx="3147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R</a:t>
              </a:r>
            </a:p>
          </p:txBody>
        </p:sp>
        <p:sp>
          <p:nvSpPr>
            <p:cNvPr id="1039" name="CasellaDiTesto 1038">
              <a:extLst>
                <a:ext uri="{FF2B5EF4-FFF2-40B4-BE49-F238E27FC236}">
                  <a16:creationId xmlns:a16="http://schemas.microsoft.com/office/drawing/2014/main" id="{32BF92B7-B175-3ED1-9379-30650745353E}"/>
                </a:ext>
              </a:extLst>
            </p:cNvPr>
            <p:cNvSpPr txBox="1"/>
            <p:nvPr/>
          </p:nvSpPr>
          <p:spPr>
            <a:xfrm>
              <a:off x="8731824" y="2927965"/>
              <a:ext cx="3147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U</a:t>
              </a:r>
            </a:p>
          </p:txBody>
        </p:sp>
        <p:sp>
          <p:nvSpPr>
            <p:cNvPr id="1040" name="CasellaDiTesto 1039">
              <a:extLst>
                <a:ext uri="{FF2B5EF4-FFF2-40B4-BE49-F238E27FC236}">
                  <a16:creationId xmlns:a16="http://schemas.microsoft.com/office/drawing/2014/main" id="{247BEAA8-4852-932D-4D47-B98F4AF48A76}"/>
                </a:ext>
              </a:extLst>
            </p:cNvPr>
            <p:cNvSpPr txBox="1"/>
            <p:nvPr/>
          </p:nvSpPr>
          <p:spPr>
            <a:xfrm>
              <a:off x="8549822" y="4263437"/>
              <a:ext cx="5569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U,C</a:t>
              </a:r>
            </a:p>
          </p:txBody>
        </p:sp>
        <p:sp>
          <p:nvSpPr>
            <p:cNvPr id="1041" name="CasellaDiTesto 1040">
              <a:extLst>
                <a:ext uri="{FF2B5EF4-FFF2-40B4-BE49-F238E27FC236}">
                  <a16:creationId xmlns:a16="http://schemas.microsoft.com/office/drawing/2014/main" id="{6E272ACE-6558-A83F-BCA4-B9A00F6165B7}"/>
                </a:ext>
              </a:extLst>
            </p:cNvPr>
            <p:cNvSpPr txBox="1"/>
            <p:nvPr/>
          </p:nvSpPr>
          <p:spPr>
            <a:xfrm>
              <a:off x="9147506" y="2924158"/>
              <a:ext cx="536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D,C</a:t>
              </a:r>
            </a:p>
          </p:txBody>
        </p:sp>
        <p:sp>
          <p:nvSpPr>
            <p:cNvPr id="1042" name="CasellaDiTesto 1041">
              <a:extLst>
                <a:ext uri="{FF2B5EF4-FFF2-40B4-BE49-F238E27FC236}">
                  <a16:creationId xmlns:a16="http://schemas.microsoft.com/office/drawing/2014/main" id="{EC170772-A613-43FE-FB22-2F62D07C0C29}"/>
                </a:ext>
              </a:extLst>
            </p:cNvPr>
            <p:cNvSpPr txBox="1"/>
            <p:nvPr/>
          </p:nvSpPr>
          <p:spPr>
            <a:xfrm>
              <a:off x="9165173" y="4259484"/>
              <a:ext cx="3147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D</a:t>
              </a:r>
            </a:p>
          </p:txBody>
        </p: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6759BFC2-620F-F94E-6B60-3B29EB207976}"/>
                </a:ext>
              </a:extLst>
            </p:cNvPr>
            <p:cNvSpPr txBox="1"/>
            <p:nvPr/>
          </p:nvSpPr>
          <p:spPr>
            <a:xfrm>
              <a:off x="4819510" y="3976380"/>
              <a:ext cx="2434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L – R – U – D – C</a:t>
              </a:r>
            </a:p>
          </p:txBody>
        </p:sp>
        <p:grpSp>
          <p:nvGrpSpPr>
            <p:cNvPr id="1103" name="Gruppo 1102">
              <a:extLst>
                <a:ext uri="{FF2B5EF4-FFF2-40B4-BE49-F238E27FC236}">
                  <a16:creationId xmlns:a16="http://schemas.microsoft.com/office/drawing/2014/main" id="{09DD5718-A9F2-4F27-DA1A-3CED2268803C}"/>
                </a:ext>
              </a:extLst>
            </p:cNvPr>
            <p:cNvGrpSpPr/>
            <p:nvPr/>
          </p:nvGrpSpPr>
          <p:grpSpPr>
            <a:xfrm>
              <a:off x="4368172" y="5071966"/>
              <a:ext cx="5344588" cy="1476692"/>
              <a:chOff x="3702045" y="4657192"/>
              <a:chExt cx="5998789" cy="1657447"/>
            </a:xfrm>
          </p:grpSpPr>
          <p:pic>
            <p:nvPicPr>
              <p:cNvPr id="1099" name="Immagine 1098" descr="Immagine che contiene Elementi grafici, schermata, clipart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3FF4E817-8087-6CC2-93FF-C959900F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4936" y="4979449"/>
                <a:ext cx="769441" cy="769443"/>
              </a:xfrm>
              <a:prstGeom prst="rect">
                <a:avLst/>
              </a:prstGeom>
            </p:spPr>
          </p:pic>
          <p:sp>
            <p:nvSpPr>
              <p:cNvPr id="1100" name="CasellaDiTesto 1099">
                <a:extLst>
                  <a:ext uri="{FF2B5EF4-FFF2-40B4-BE49-F238E27FC236}">
                    <a16:creationId xmlns:a16="http://schemas.microsoft.com/office/drawing/2014/main" id="{3C249D68-B5C6-08AA-214E-C75704F211D3}"/>
                  </a:ext>
                </a:extLst>
              </p:cNvPr>
              <p:cNvSpPr txBox="1"/>
              <p:nvPr/>
            </p:nvSpPr>
            <p:spPr>
              <a:xfrm>
                <a:off x="3702045" y="4657192"/>
                <a:ext cx="3749330" cy="34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solidFill>
                      <a:srgbClr val="82EBD9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SERVO 2 </a:t>
                </a:r>
                <a:r>
                  <a:rPr lang="it-IT" sz="1400" dirty="0">
                    <a:solidFill>
                      <a:schemeClr val="bg1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= Y-AXIS (UP – DOWN)</a:t>
                </a:r>
              </a:p>
            </p:txBody>
          </p:sp>
          <p:pic>
            <p:nvPicPr>
              <p:cNvPr id="1101" name="Immagine 1100" descr="Immagine che contiene Elementi grafici, schermata, clipart, creatività&#10;&#10;Il contenuto generato dall'IA potrebbe non essere corretto.">
                <a:extLst>
                  <a:ext uri="{FF2B5EF4-FFF2-40B4-BE49-F238E27FC236}">
                    <a16:creationId xmlns:a16="http://schemas.microsoft.com/office/drawing/2014/main" id="{5399FB90-B045-5B2A-F064-6D09A56A8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418691" y="5545197"/>
                <a:ext cx="769443" cy="769441"/>
              </a:xfrm>
              <a:prstGeom prst="rect">
                <a:avLst/>
              </a:prstGeom>
            </p:spPr>
          </p:pic>
          <p:sp>
            <p:nvSpPr>
              <p:cNvPr id="1102" name="CasellaDiTesto 1101">
                <a:extLst>
                  <a:ext uri="{FF2B5EF4-FFF2-40B4-BE49-F238E27FC236}">
                    <a16:creationId xmlns:a16="http://schemas.microsoft.com/office/drawing/2014/main" id="{A2F6EA67-47E2-AE98-0285-3FCC3A61D7DE}"/>
                  </a:ext>
                </a:extLst>
              </p:cNvPr>
              <p:cNvSpPr txBox="1"/>
              <p:nvPr/>
            </p:nvSpPr>
            <p:spPr>
              <a:xfrm>
                <a:off x="5951505" y="5773526"/>
                <a:ext cx="3749329" cy="345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solidFill>
                      <a:srgbClr val="82EBD9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SERVO 1 </a:t>
                </a:r>
                <a:r>
                  <a:rPr lang="it-IT" sz="1400" dirty="0">
                    <a:solidFill>
                      <a:schemeClr val="bg1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= X-AXIS (LEFT – RIGHT)</a:t>
                </a:r>
              </a:p>
            </p:txBody>
          </p:sp>
        </p:grpSp>
        <p:cxnSp>
          <p:nvCxnSpPr>
            <p:cNvPr id="1105" name="Connettore diritto 1104">
              <a:extLst>
                <a:ext uri="{FF2B5EF4-FFF2-40B4-BE49-F238E27FC236}">
                  <a16:creationId xmlns:a16="http://schemas.microsoft.com/office/drawing/2014/main" id="{F18C0594-D1C1-3088-E18A-8D28C21134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6926" y="2330436"/>
              <a:ext cx="13781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930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4409D-57A4-8CB9-E4AE-1CA5E0AB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E888EF-3666-47AE-B5DA-713AD20E6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840E873C-3822-67BF-C70B-3C401FC5D33C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86D608D-9FC7-BBE7-2BEC-0BAAF6CC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31E2ECB-AFF7-F04E-A924-737D677B6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AD7E5ED9-24D9-ADF2-5AE7-D4111CFCBC75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E7D328-B920-BC31-D470-6F7EB952606E}"/>
              </a:ext>
            </a:extLst>
          </p:cNvPr>
          <p:cNvSpPr txBox="1"/>
          <p:nvPr/>
        </p:nvSpPr>
        <p:spPr>
          <a:xfrm>
            <a:off x="3148183" y="291515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Representative code blocks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FEBE9B-124C-CEC0-60DA-B542C43EA8F4}"/>
              </a:ext>
            </a:extLst>
          </p:cNvPr>
          <p:cNvSpPr txBox="1"/>
          <p:nvPr/>
        </p:nvSpPr>
        <p:spPr>
          <a:xfrm>
            <a:off x="0" y="130484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MOTION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DETECTION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E59F30-C49A-E718-BBFF-8A9BC584FFA1}"/>
              </a:ext>
            </a:extLst>
          </p:cNvPr>
          <p:cNvSpPr txBox="1"/>
          <p:nvPr/>
        </p:nvSpPr>
        <p:spPr>
          <a:xfrm>
            <a:off x="6096000" y="130426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SEND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PHOTO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TO TELEGRAM BOT</a:t>
            </a:r>
          </a:p>
        </p:txBody>
      </p:sp>
      <p:pic>
        <p:nvPicPr>
          <p:cNvPr id="21" name="Immagine 20" descr="Immagine che contiene testo, schermata, software, schermo&#10;&#10;Il contenuto generato dall'IA potrebbe non essere corretto.">
            <a:extLst>
              <a:ext uri="{FF2B5EF4-FFF2-40B4-BE49-F238E27FC236}">
                <a16:creationId xmlns:a16="http://schemas.microsoft.com/office/drawing/2014/main" id="{C1C58F61-7A7D-13A2-1266-3B82710C8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t="6670" r="5214" b="6489"/>
          <a:stretch/>
        </p:blipFill>
        <p:spPr>
          <a:xfrm>
            <a:off x="6096000" y="1781849"/>
            <a:ext cx="5760472" cy="4645736"/>
          </a:xfrm>
          <a:prstGeom prst="rect">
            <a:avLst/>
          </a:prstGeom>
        </p:spPr>
      </p:pic>
      <p:pic>
        <p:nvPicPr>
          <p:cNvPr id="23" name="Immagine 22" descr="Immagine che contiene testo, schermata, schermo, software&#10;&#10;Il contenuto generato dall'IA potrebbe non essere corretto.">
            <a:extLst>
              <a:ext uri="{FF2B5EF4-FFF2-40B4-BE49-F238E27FC236}">
                <a16:creationId xmlns:a16="http://schemas.microsoft.com/office/drawing/2014/main" id="{CE7B6820-F24B-BAB2-2CEF-5F51B0BAE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7985" r="6395" b="6835"/>
          <a:stretch/>
        </p:blipFill>
        <p:spPr>
          <a:xfrm>
            <a:off x="370237" y="1781849"/>
            <a:ext cx="5355526" cy="46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38FBA-DA36-AC35-C33E-9BB3C95C0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EE398D8-6827-6951-CE0D-917AAC23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5DD327FA-0DF7-B177-2CD3-8CBB15B2542A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6D8CA22-6F57-7349-C8F5-DF692578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FC7FB93-030E-4887-FE4A-42E7AB55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098B01BE-D0A6-678E-7FCF-3E0F35163B77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EDFDB9-7DC9-1F4A-25B0-F4AEA3895F5A}"/>
              </a:ext>
            </a:extLst>
          </p:cNvPr>
          <p:cNvSpPr txBox="1"/>
          <p:nvPr/>
        </p:nvSpPr>
        <p:spPr>
          <a:xfrm>
            <a:off x="3148183" y="291515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Representative code blocks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C574F5-0719-D19B-69B1-116C6F46EE4B}"/>
              </a:ext>
            </a:extLst>
          </p:cNvPr>
          <p:cNvSpPr txBox="1"/>
          <p:nvPr/>
        </p:nvSpPr>
        <p:spPr>
          <a:xfrm>
            <a:off x="0" y="130484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PWM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TIMER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CONFIGURATION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79FB761-AA40-0A05-8C6C-9B0F4E2CEFC1}"/>
              </a:ext>
            </a:extLst>
          </p:cNvPr>
          <p:cNvSpPr txBox="1"/>
          <p:nvPr/>
        </p:nvSpPr>
        <p:spPr>
          <a:xfrm>
            <a:off x="6096000" y="284368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INTERRUPT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HANDLER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4F322AC-FA0E-3CC8-03DD-B39972827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-1492" r="-252" b="-1"/>
          <a:stretch/>
        </p:blipFill>
        <p:spPr>
          <a:xfrm>
            <a:off x="6721928" y="3213019"/>
            <a:ext cx="4844143" cy="314777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A239922-3821-63D1-3C89-08964A8FC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r="380"/>
          <a:stretch/>
        </p:blipFill>
        <p:spPr>
          <a:xfrm>
            <a:off x="366531" y="1719892"/>
            <a:ext cx="5362938" cy="4640898"/>
          </a:xfrm>
          <a:prstGeom prst="rect">
            <a:avLst/>
          </a:prstGeom>
        </p:spPr>
      </p:pic>
      <p:pic>
        <p:nvPicPr>
          <p:cNvPr id="15" name="Immagine 14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457DC7D3-6AF9-4FEF-6C3F-B947002F6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17080" r="5728" b="16099"/>
          <a:stretch/>
        </p:blipFill>
        <p:spPr>
          <a:xfrm>
            <a:off x="6510759" y="1336869"/>
            <a:ext cx="5266482" cy="14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9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727E8-BEB5-449F-004B-347EDFB2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F9F2A6F-796B-6A2A-4023-75573C4F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FFC411D1-A092-1493-80E4-6F2199F3CADE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DDA0D78-2D3B-F5EA-C735-CBC56C0B6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A197076A-ABCC-1E19-6E74-02227E32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BB4857FA-7469-9FCA-1DBD-4D49D46B2C14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0E9526-84A4-A768-F2A6-774C3736E13F}"/>
              </a:ext>
            </a:extLst>
          </p:cNvPr>
          <p:cNvSpPr txBox="1"/>
          <p:nvPr/>
        </p:nvSpPr>
        <p:spPr>
          <a:xfrm>
            <a:off x="3148183" y="291515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Testing and Debugging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163764-B43B-DF17-49EB-BEE2CD5F49A3}"/>
              </a:ext>
            </a:extLst>
          </p:cNvPr>
          <p:cNvSpPr txBox="1"/>
          <p:nvPr/>
        </p:nvSpPr>
        <p:spPr>
          <a:xfrm>
            <a:off x="1632311" y="3279493"/>
            <a:ext cx="10272096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OBSTACLES/CHALLENGES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ENCOUNTERED: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Efficient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memory allocation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Moved prevFrame from DRAM to PSRAM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8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Secure HTTP communication and frame spam handling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8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Motion localization during movement and UART communication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Added delays and flow controls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Frame computation structure and .JPG </a:t>
            </a:r>
            <a:r>
              <a:rPr lang="it-IT" dirty="0" err="1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conversion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Grayscale instead of Compressed RGB</a:t>
            </a:r>
          </a:p>
          <a:p>
            <a:pPr lvl="8"/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	            </a:t>
            </a:r>
            <a:r>
              <a:rPr lang="it-IT" sz="6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   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Telegram accepts only .PNG and .JPG</a:t>
            </a: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E73F59-4C6D-B6FB-81BA-1F9D8842D939}"/>
              </a:ext>
            </a:extLst>
          </p:cNvPr>
          <p:cNvSpPr txBox="1"/>
          <p:nvPr/>
        </p:nvSpPr>
        <p:spPr>
          <a:xfrm>
            <a:off x="1632311" y="1285094"/>
            <a:ext cx="931954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TESTING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METHODOLOGY:</a:t>
            </a:r>
          </a:p>
          <a:p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Code validation and debugging with serial monitor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9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Tested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in an open area with sunny conditions with motion at ~2 meters distance</a:t>
            </a:r>
          </a:p>
        </p:txBody>
      </p:sp>
      <p:pic>
        <p:nvPicPr>
          <p:cNvPr id="8" name="Immagine 7" descr="Immagine che contiene cerchio, Elementi grafici, nero, simbolo&#10;&#10;Il contenuto generato dall'IA potrebbe non essere corretto.">
            <a:extLst>
              <a:ext uri="{FF2B5EF4-FFF2-40B4-BE49-F238E27FC236}">
                <a16:creationId xmlns:a16="http://schemas.microsoft.com/office/drawing/2014/main" id="{22C06984-8FD7-31F5-D68E-3DDAE5C34CA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" y="1492852"/>
            <a:ext cx="1794200" cy="1794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DA145F8-D6C1-B417-F674-BB28A7F72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135" y="1646298"/>
            <a:ext cx="4170412" cy="815336"/>
          </a:xfrm>
          <a:prstGeom prst="rect">
            <a:avLst/>
          </a:prstGeom>
        </p:spPr>
      </p:pic>
      <p:pic>
        <p:nvPicPr>
          <p:cNvPr id="17" name="Immagine 16" descr="Immagine che contiene Elementi grafici, simbolo, clipart, grafica&#10;&#10;Il contenuto generato dall'IA potrebbe non essere corretto.">
            <a:extLst>
              <a:ext uri="{FF2B5EF4-FFF2-40B4-BE49-F238E27FC236}">
                <a16:creationId xmlns:a16="http://schemas.microsoft.com/office/drawing/2014/main" id="{050D5B46-0098-5D2F-CF94-D571C9271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3" y="4289486"/>
            <a:ext cx="1182392" cy="1182392"/>
          </a:xfrm>
          <a:prstGeom prst="rect">
            <a:avLst/>
          </a:prstGeom>
        </p:spPr>
      </p:pic>
      <p:pic>
        <p:nvPicPr>
          <p:cNvPr id="21" name="Immagine 20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4F43024F-D9E7-45EB-17E3-FEDE7AAB4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75" y="4291940"/>
            <a:ext cx="2713604" cy="83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0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7CFCD-20C7-7D72-5874-D75D2137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2FF9372-0856-1A1E-A759-B896AAE71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4" y="144085"/>
            <a:ext cx="888589" cy="84121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ECCB9CC1-3C17-9308-D203-F3B45BB6BD40}"/>
              </a:ext>
            </a:extLst>
          </p:cNvPr>
          <p:cNvGrpSpPr/>
          <p:nvPr/>
        </p:nvGrpSpPr>
        <p:grpSpPr>
          <a:xfrm>
            <a:off x="1162308" y="320191"/>
            <a:ext cx="1836290" cy="489000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1C05DF3-38EA-0345-1B18-051E87EC1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6274DE46-BB70-C39D-0E53-D16F8C104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1C50FF6C-D7D3-6811-968C-B8172420171B}"/>
              </a:ext>
            </a:extLst>
          </p:cNvPr>
          <p:cNvSpPr/>
          <p:nvPr/>
        </p:nvSpPr>
        <p:spPr>
          <a:xfrm>
            <a:off x="180054" y="1088919"/>
            <a:ext cx="11831892" cy="45719"/>
          </a:xfrm>
          <a:prstGeom prst="rect">
            <a:avLst/>
          </a:prstGeom>
          <a:solidFill>
            <a:srgbClr val="82E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69C44B-3E45-799B-5BC1-BDD1847C5343}"/>
              </a:ext>
            </a:extLst>
          </p:cNvPr>
          <p:cNvSpPr txBox="1"/>
          <p:nvPr/>
        </p:nvSpPr>
        <p:spPr>
          <a:xfrm>
            <a:off x="3148183" y="321014"/>
            <a:ext cx="886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>
                <a:solidFill>
                  <a:srgbClr val="82EBD9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Smart Surveillance: </a:t>
            </a:r>
            <a:r>
              <a:rPr lang="it-IT" sz="28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Conclusions and Future Work</a:t>
            </a:r>
          </a:p>
        </p:txBody>
      </p:sp>
      <p:pic>
        <p:nvPicPr>
          <p:cNvPr id="14" name="Immagine 13" descr="Immagine che contiene Elementi grafici, clipart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D301A556-2A2A-71C8-DF28-935218FBA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64" y="1414366"/>
            <a:ext cx="2416696" cy="12833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850986-64B0-2629-C493-B00F08CB6318}"/>
              </a:ext>
            </a:extLst>
          </p:cNvPr>
          <p:cNvSpPr txBox="1"/>
          <p:nvPr/>
        </p:nvSpPr>
        <p:spPr>
          <a:xfrm>
            <a:off x="255114" y="1357187"/>
            <a:ext cx="93195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UPGRADE </a:t>
            </a:r>
            <a:r>
              <a:rPr lang="it-IT" sz="20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PROSPECTS: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Object recognition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Integrate YOLO algorithm for specific functionalities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Lightsource impact reduction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Implement automatic threshold calibration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Higher quality chassis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Improve detachable mounting for higher stability and accuracy</a:t>
            </a:r>
          </a:p>
          <a:p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                                  </a:t>
            </a:r>
            <a:r>
              <a:rPr lang="it-IT" sz="105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Select quality connectors to avoid noise or interferences</a:t>
            </a:r>
          </a:p>
          <a:p>
            <a:endParaRPr lang="it-IT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Enhanced user interaction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Add instantaneous full color snapshot command</a:t>
            </a:r>
          </a:p>
          <a:p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                                           </a:t>
            </a:r>
            <a:r>
              <a:rPr lang="it-IT" sz="105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sym typeface="Wingdings" panose="05000000000000000000" pitchFamily="2" charset="2"/>
              </a:rPr>
              <a:t> 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Stream camera feed to dedicated website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01FBDF25-325E-831B-A348-E8F3976281D8}"/>
              </a:ext>
            </a:extLst>
          </p:cNvPr>
          <p:cNvGrpSpPr/>
          <p:nvPr/>
        </p:nvGrpSpPr>
        <p:grpSpPr>
          <a:xfrm>
            <a:off x="3819744" y="4653149"/>
            <a:ext cx="3657162" cy="1839076"/>
            <a:chOff x="430477" y="4697910"/>
            <a:chExt cx="3657162" cy="1839076"/>
          </a:xfrm>
        </p:grpSpPr>
        <p:pic>
          <p:nvPicPr>
            <p:cNvPr id="6" name="Immagine 5" descr="Immagine che contiene computer, aria aperta, computer, Personal Computer&#10;&#10;Il contenuto generato dall'IA potrebbe non essere corretto.">
              <a:extLst>
                <a:ext uri="{FF2B5EF4-FFF2-40B4-BE49-F238E27FC236}">
                  <a16:creationId xmlns:a16="http://schemas.microsoft.com/office/drawing/2014/main" id="{59FB0C82-633A-8E89-3633-40022D7C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66" r="32677" b="30654"/>
            <a:stretch/>
          </p:blipFill>
          <p:spPr>
            <a:xfrm>
              <a:off x="2610905" y="4697939"/>
              <a:ext cx="1476734" cy="1838568"/>
            </a:xfrm>
            <a:prstGeom prst="rect">
              <a:avLst/>
            </a:prstGeom>
          </p:spPr>
        </p:pic>
        <p:pic>
          <p:nvPicPr>
            <p:cNvPr id="13" name="Immagine 12" descr="Immagine che contiene strada, aria aperta, edificio, monocromatico&#10;&#10;Il contenuto generato dall'IA potrebbe non essere corretto.">
              <a:extLst>
                <a:ext uri="{FF2B5EF4-FFF2-40B4-BE49-F238E27FC236}">
                  <a16:creationId xmlns:a16="http://schemas.microsoft.com/office/drawing/2014/main" id="{4297A878-9C87-D822-02F1-30F438CA3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76"/>
            <a:stretch/>
          </p:blipFill>
          <p:spPr>
            <a:xfrm>
              <a:off x="430477" y="4697910"/>
              <a:ext cx="1476732" cy="183907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16" name="Immagine 15" descr="Immagine che contiene linea, diagramma, schermata, nero&#10;&#10;Il contenuto generato dall'IA potrebbe non essere corretto.">
              <a:extLst>
                <a:ext uri="{FF2B5EF4-FFF2-40B4-BE49-F238E27FC236}">
                  <a16:creationId xmlns:a16="http://schemas.microsoft.com/office/drawing/2014/main" id="{72C0077F-1FCB-1AA5-B9BF-A49292458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831" y="5473361"/>
              <a:ext cx="650452" cy="288174"/>
            </a:xfrm>
            <a:prstGeom prst="rect">
              <a:avLst/>
            </a:prstGeom>
          </p:spPr>
        </p:pic>
      </p:grpSp>
      <p:pic>
        <p:nvPicPr>
          <p:cNvPr id="19" name="Immagine 18" descr="Immagine che contiene giocattolo&#10;&#10;Il contenuto generato dall'IA potrebbe non essere corretto.">
            <a:extLst>
              <a:ext uri="{FF2B5EF4-FFF2-40B4-BE49-F238E27FC236}">
                <a16:creationId xmlns:a16="http://schemas.microsoft.com/office/drawing/2014/main" id="{7EABE67D-A1AB-4B73-7850-DB4D3C8B69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3180326"/>
            <a:ext cx="2917658" cy="3437762"/>
          </a:xfrm>
          <a:prstGeom prst="rect">
            <a:avLst/>
          </a:prstGeom>
        </p:spPr>
      </p:pic>
      <p:pic>
        <p:nvPicPr>
          <p:cNvPr id="23" name="Immagine 22" descr="Immagine che contiene Elementi grafici, schermata, logo, grafica&#10;&#10;Il contenuto generato dall'IA potrebbe non essere corretto.">
            <a:extLst>
              <a:ext uri="{FF2B5EF4-FFF2-40B4-BE49-F238E27FC236}">
                <a16:creationId xmlns:a16="http://schemas.microsoft.com/office/drawing/2014/main" id="{C66E24AF-62B8-9E9D-EE06-48DA7A29C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7" y="4653149"/>
            <a:ext cx="1512038" cy="15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721CB-5D8A-4E67-DC43-FD4A78A5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7285850-C56F-C684-50ED-BB13EE800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49" y="324470"/>
            <a:ext cx="3172926" cy="3003754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101CB26A-34BB-CE29-990F-8224216A008F}"/>
              </a:ext>
            </a:extLst>
          </p:cNvPr>
          <p:cNvGrpSpPr/>
          <p:nvPr/>
        </p:nvGrpSpPr>
        <p:grpSpPr>
          <a:xfrm>
            <a:off x="5378322" y="1142686"/>
            <a:ext cx="4995566" cy="1330308"/>
            <a:chOff x="5376655" y="2148500"/>
            <a:chExt cx="6228862" cy="1658733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03E634E-13B3-BC31-7F09-1D5D9C4C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9" r="67026"/>
            <a:stretch/>
          </p:blipFill>
          <p:spPr>
            <a:xfrm>
              <a:off x="5398823" y="2148500"/>
              <a:ext cx="3144251" cy="771525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D43EC49-B959-8C82-C881-E40CB2DDA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r="-396"/>
            <a:stretch/>
          </p:blipFill>
          <p:spPr>
            <a:xfrm>
              <a:off x="5376655" y="3035708"/>
              <a:ext cx="6228862" cy="771525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F2644A-C36A-F2DA-3B1F-BFA34D65DD44}"/>
              </a:ext>
            </a:extLst>
          </p:cNvPr>
          <p:cNvSpPr txBox="1"/>
          <p:nvPr/>
        </p:nvSpPr>
        <p:spPr>
          <a:xfrm>
            <a:off x="0" y="39874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Thank you </a:t>
            </a:r>
            <a:r>
              <a:rPr lang="it-IT" sz="32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for your kind attention and engagement!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071982-407B-C5D7-4A9C-5B515E087DFD}"/>
              </a:ext>
            </a:extLst>
          </p:cNvPr>
          <p:cNvSpPr txBox="1"/>
          <p:nvPr/>
        </p:nvSpPr>
        <p:spPr>
          <a:xfrm>
            <a:off x="0" y="545710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The project was carried out for the course «</a:t>
            </a: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Embedded Software for the IoT 2024/2025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». All team members actively partecipated in pair programming throughout the project, working together to equally contribute to the development and refinement of the final result. We sincerely thank Assoc. Prof. </a:t>
            </a:r>
            <a:r>
              <a:rPr lang="it-IT" dirty="0">
                <a:solidFill>
                  <a:srgbClr val="82EBD9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K. S. Yildirim</a:t>
            </a:r>
            <a:r>
              <a:rPr lang="it-IT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 for the support and guidance!</a:t>
            </a:r>
          </a:p>
        </p:txBody>
      </p:sp>
    </p:spTree>
    <p:extLst>
      <p:ext uri="{BB962C8B-B14F-4D97-AF65-F5344CB8AC3E}">
        <p14:creationId xmlns:p14="http://schemas.microsoft.com/office/powerpoint/2010/main" val="33654361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407</Words>
  <Application>Microsoft Office PowerPoint</Application>
  <PresentationFormat>Widescreen</PresentationFormat>
  <Paragraphs>80</Paragraphs>
  <Slides>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4" baseType="lpstr">
      <vt:lpstr>Yu Gothic Light</vt:lpstr>
      <vt:lpstr>Yu Gothic Medium</vt:lpstr>
      <vt:lpstr>Aptos</vt:lpstr>
      <vt:lpstr>Aptos Display</vt:lpstr>
      <vt:lpstr>Arial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Saksham Bakshi</dc:creator>
  <cp:lastModifiedBy>Saksham Bakshi</cp:lastModifiedBy>
  <cp:revision>51</cp:revision>
  <dcterms:created xsi:type="dcterms:W3CDTF">2025-02-08T13:38:14Z</dcterms:created>
  <dcterms:modified xsi:type="dcterms:W3CDTF">2025-02-18T17:29:37Z</dcterms:modified>
</cp:coreProperties>
</file>